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AbyHtfDG8ME"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066799"/>
          </a:xfrm>
        </p:spPr>
        <p:txBody>
          <a:bodyPr/>
          <a:lstStyle/>
          <a:p>
            <a:r>
              <a:rPr lang="en-US" dirty="0" smtClean="0">
                <a:solidFill>
                  <a:srgbClr val="FF0000"/>
                </a:solidFill>
              </a:rPr>
              <a:t>SAINIK SCHOOL GOPALGANJ</a:t>
            </a:r>
            <a:endParaRPr lang="en-US" dirty="0">
              <a:solidFill>
                <a:srgbClr val="FF0000"/>
              </a:solidFill>
            </a:endParaRPr>
          </a:p>
        </p:txBody>
      </p:sp>
      <p:sp>
        <p:nvSpPr>
          <p:cNvPr id="3" name="Subtitle 2"/>
          <p:cNvSpPr>
            <a:spLocks noGrp="1"/>
          </p:cNvSpPr>
          <p:nvPr>
            <p:ph type="subTitle" idx="1"/>
          </p:nvPr>
        </p:nvSpPr>
        <p:spPr>
          <a:xfrm>
            <a:off x="685800" y="2057400"/>
            <a:ext cx="7620000" cy="3733800"/>
          </a:xfrm>
        </p:spPr>
        <p:txBody>
          <a:bodyPr>
            <a:normAutofit/>
          </a:bodyPr>
          <a:lstStyle/>
          <a:p>
            <a:r>
              <a:rPr lang="en-US" sz="4000" dirty="0" smtClean="0">
                <a:solidFill>
                  <a:srgbClr val="002060"/>
                </a:solidFill>
              </a:rPr>
              <a:t>CLASS –VI </a:t>
            </a:r>
          </a:p>
          <a:p>
            <a:r>
              <a:rPr lang="en-US" sz="4000" dirty="0" smtClean="0">
                <a:solidFill>
                  <a:srgbClr val="002060"/>
                </a:solidFill>
              </a:rPr>
              <a:t>SCIENCE </a:t>
            </a:r>
          </a:p>
          <a:p>
            <a:r>
              <a:rPr lang="en-US" sz="4000" dirty="0" smtClean="0">
                <a:solidFill>
                  <a:srgbClr val="002060"/>
                </a:solidFill>
              </a:rPr>
              <a:t>LIGHT ,SHADOWS AND REFLECTION</a:t>
            </a:r>
          </a:p>
          <a:p>
            <a:r>
              <a:rPr lang="en-US" sz="4000" dirty="0" smtClean="0">
                <a:solidFill>
                  <a:srgbClr val="002060"/>
                </a:solidFill>
              </a:rPr>
              <a:t>Dr A K CHOUBEY</a:t>
            </a:r>
            <a:endParaRPr lang="en-US"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457200" y="0"/>
            <a:ext cx="8382000" cy="3754874"/>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00FF"/>
                </a:solidFill>
                <a:effectLst/>
                <a:latin typeface="inherit"/>
                <a:cs typeface="Arial" pitchFamily="34" charset="0"/>
              </a:rPr>
              <a:t>Light travels in straight lines</a:t>
            </a:r>
            <a:endParaRPr kumimoji="0" lang="en-US" sz="3200" b="1" i="0" u="none" strike="noStrike" cap="none" normalizeH="0" baseline="0" dirty="0" smtClean="0">
              <a:ln>
                <a:noFill/>
              </a:ln>
              <a:solidFill>
                <a:srgbClr val="050002"/>
              </a:solidFill>
              <a:effectLst/>
              <a:latin typeface="Verdana"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50002"/>
                </a:solidFill>
                <a:effectLst/>
                <a:latin typeface="Arial" pitchFamily="34" charset="0"/>
                <a:cs typeface="Arial" pitchFamily="34" charset="0"/>
              </a:rPr>
              <a:t>Light travels in straight lines and this is the reason that the opaque object obstructs the light forming a shadow behind. We can see the light of a fixed candle from a long pipe when the pipe is straight, but when the pipe is bent we cannot see the light of the candle.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50002"/>
                </a:solidFill>
                <a:effectLst/>
                <a:latin typeface="Arial" pitchFamily="34" charset="0"/>
                <a:cs typeface="Arial" pitchFamily="34" charset="0"/>
              </a:rPr>
              <a:t>  </a:t>
            </a:r>
            <a:r>
              <a:rPr kumimoji="0" lang="en-US" sz="4400" b="0" i="0" u="none" strike="noStrike" cap="none" normalizeH="0" baseline="0" dirty="0" smtClean="0">
                <a:ln>
                  <a:noFill/>
                </a:ln>
                <a:solidFill>
                  <a:srgbClr val="050002"/>
                </a:solidFill>
                <a:effectLst/>
                <a:latin typeface="Arial" pitchFamily="34" charset="0"/>
                <a:cs typeface="Arial" pitchFamily="34" charset="0"/>
              </a:rPr>
              <a:t> </a:t>
            </a:r>
            <a:r>
              <a:rPr kumimoji="0" lang="en-US" sz="2000" b="0" i="0" u="none" strike="noStrike" cap="none" normalizeH="0" baseline="0" dirty="0" smtClean="0">
                <a:ln>
                  <a:noFill/>
                </a:ln>
                <a:solidFill>
                  <a:srgbClr val="050002"/>
                </a:solidFill>
                <a:effectLst/>
                <a:latin typeface="Arial" pitchFamily="34" charset="0"/>
                <a:cs typeface="Arial" pitchFamily="34" charset="0"/>
              </a:rPr>
              <a:t>     </a:t>
            </a:r>
          </a:p>
        </p:txBody>
      </p:sp>
      <p:sp>
        <p:nvSpPr>
          <p:cNvPr id="9218" name="AutoShape 2" descr="NCERT notes, free, CBSE notes, light, shadow, reflection, Transparent, opaque, translucent, pinhole camera, mirror, light travels in straight lines"/>
          <p:cNvSpPr>
            <a:spLocks noChangeAspect="1" noChangeArrowheads="1"/>
          </p:cNvSpPr>
          <p:nvPr/>
        </p:nvSpPr>
        <p:spPr bwMode="auto">
          <a:xfrm>
            <a:off x="304800" y="45720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304800" y="0"/>
            <a:ext cx="8686800" cy="6771084"/>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FF6600"/>
                </a:solidFill>
                <a:effectLst/>
                <a:latin typeface="Arial" pitchFamily="34" charset="0"/>
                <a:cs typeface="Arial" pitchFamily="34" charset="0"/>
              </a:rPr>
              <a:t>Mirror changes the direction of light falling on it</a:t>
            </a:r>
            <a:endParaRPr kumimoji="0" lang="en-US" sz="3600" b="1" i="0" u="none" strike="noStrike" cap="none" normalizeH="0" baseline="0" dirty="0" smtClean="0">
              <a:ln>
                <a:noFill/>
              </a:ln>
              <a:solidFill>
                <a:srgbClr val="050002"/>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n-US" sz="2800" b="0" i="0" u="none" strike="noStrike" cap="none" normalizeH="0" baseline="0" dirty="0" smtClean="0">
                <a:ln>
                  <a:noFill/>
                </a:ln>
                <a:solidFill>
                  <a:srgbClr val="050002"/>
                </a:solidFill>
                <a:effectLst/>
                <a:latin typeface="Arial" pitchFamily="34" charset="0"/>
                <a:cs typeface="Arial" pitchFamily="34" charset="0"/>
              </a:rPr>
              <a:t>In a dark room, ask one of your friends to hold a mirror in his/her hand at one corner of the room.</a:t>
            </a:r>
          </a:p>
          <a:p>
            <a:pPr marL="0" marR="0" lvl="0" indent="0" algn="just" defTabSz="914400" rtl="0" eaLnBrk="0" fontAlgn="base" latinLnBrk="0" hangingPunct="0">
              <a:lnSpc>
                <a:spcPct val="100000"/>
              </a:lnSpc>
              <a:spcBef>
                <a:spcPct val="0"/>
              </a:spcBef>
              <a:spcAft>
                <a:spcPct val="0"/>
              </a:spcAft>
              <a:buClrTx/>
              <a:buSzTx/>
              <a:buFontTx/>
              <a:buAutoNum type="arabicPeriod" startAt="2"/>
              <a:tabLst/>
            </a:pPr>
            <a:r>
              <a:rPr kumimoji="0" lang="en-US" sz="2800" b="0" i="0" u="none" strike="noStrike" cap="none" normalizeH="0" baseline="0" dirty="0" smtClean="0">
                <a:ln>
                  <a:noFill/>
                </a:ln>
                <a:solidFill>
                  <a:srgbClr val="050002"/>
                </a:solidFill>
                <a:effectLst/>
                <a:latin typeface="Arial" pitchFamily="34" charset="0"/>
                <a:cs typeface="Arial" pitchFamily="34" charset="0"/>
              </a:rPr>
              <a:t>Stand at another corner with a torch in your hand.</a:t>
            </a:r>
          </a:p>
          <a:p>
            <a:pPr marL="0" marR="0" lvl="0" indent="0" algn="just" defTabSz="914400" rtl="0" eaLnBrk="0" fontAlgn="base" latinLnBrk="0" hangingPunct="0">
              <a:lnSpc>
                <a:spcPct val="100000"/>
              </a:lnSpc>
              <a:spcBef>
                <a:spcPct val="0"/>
              </a:spcBef>
              <a:spcAft>
                <a:spcPct val="0"/>
              </a:spcAft>
              <a:buClrTx/>
              <a:buSzTx/>
              <a:buFontTx/>
              <a:buAutoNum type="arabicPeriod" startAt="3"/>
              <a:tabLst/>
            </a:pPr>
            <a:r>
              <a:rPr kumimoji="0" lang="en-US" sz="2800" b="0" i="0" u="none" strike="noStrike" cap="none" normalizeH="0" baseline="0" dirty="0" smtClean="0">
                <a:ln>
                  <a:noFill/>
                </a:ln>
                <a:solidFill>
                  <a:srgbClr val="050002"/>
                </a:solidFill>
                <a:effectLst/>
                <a:latin typeface="Arial" pitchFamily="34" charset="0"/>
                <a:cs typeface="Arial" pitchFamily="34" charset="0"/>
              </a:rPr>
              <a:t>Cover the glass of torch with your fingers and switch it on.</a:t>
            </a:r>
          </a:p>
          <a:p>
            <a:pPr marL="0" marR="0" lvl="0" indent="0" algn="just" defTabSz="914400" rtl="0" eaLnBrk="0" fontAlgn="base" latinLnBrk="0" hangingPunct="0">
              <a:lnSpc>
                <a:spcPct val="100000"/>
              </a:lnSpc>
              <a:spcBef>
                <a:spcPct val="0"/>
              </a:spcBef>
              <a:spcAft>
                <a:spcPct val="0"/>
              </a:spcAft>
              <a:buClrTx/>
              <a:buSzTx/>
              <a:buFontTx/>
              <a:buAutoNum type="arabicPeriod" startAt="4"/>
              <a:tabLst/>
            </a:pPr>
            <a:r>
              <a:rPr kumimoji="0" lang="en-US" sz="2800" b="0" i="0" u="none" strike="noStrike" cap="none" normalizeH="0" baseline="0" dirty="0" smtClean="0">
                <a:ln>
                  <a:noFill/>
                </a:ln>
                <a:solidFill>
                  <a:srgbClr val="050002"/>
                </a:solidFill>
                <a:effectLst/>
                <a:latin typeface="Arial" pitchFamily="34" charset="0"/>
                <a:cs typeface="Arial" pitchFamily="34" charset="0"/>
              </a:rPr>
              <a:t>Adjust your fingers with a small gap between them so that you can get a beam of light.</a:t>
            </a:r>
          </a:p>
          <a:p>
            <a:pPr marL="0" marR="0" lvl="0" indent="0" algn="just" defTabSz="914400" rtl="0" eaLnBrk="0" fontAlgn="base" latinLnBrk="0" hangingPunct="0">
              <a:lnSpc>
                <a:spcPct val="100000"/>
              </a:lnSpc>
              <a:spcBef>
                <a:spcPct val="0"/>
              </a:spcBef>
              <a:spcAft>
                <a:spcPct val="0"/>
              </a:spcAft>
              <a:buClrTx/>
              <a:buSzTx/>
              <a:buFontTx/>
              <a:buAutoNum type="arabicPeriod" startAt="5"/>
              <a:tabLst/>
            </a:pPr>
            <a:r>
              <a:rPr kumimoji="0" lang="en-US" sz="2800" b="0" i="0" u="none" strike="noStrike" cap="none" normalizeH="0" baseline="0" dirty="0" smtClean="0">
                <a:ln>
                  <a:noFill/>
                </a:ln>
                <a:solidFill>
                  <a:srgbClr val="050002"/>
                </a:solidFill>
                <a:effectLst/>
                <a:latin typeface="Arial" pitchFamily="34" charset="0"/>
                <a:cs typeface="Arial" pitchFamily="34" charset="0"/>
              </a:rPr>
              <a:t>Direct the beam of the torch light onto the mirror that your friend is holding.</a:t>
            </a:r>
          </a:p>
          <a:p>
            <a:pPr marL="0" marR="0" lvl="0" indent="0" algn="just" defTabSz="914400" rtl="0" eaLnBrk="0" fontAlgn="base" latinLnBrk="0" hangingPunct="0">
              <a:lnSpc>
                <a:spcPct val="100000"/>
              </a:lnSpc>
              <a:spcBef>
                <a:spcPct val="0"/>
              </a:spcBef>
              <a:spcAft>
                <a:spcPct val="0"/>
              </a:spcAft>
              <a:buClrTx/>
              <a:buSzTx/>
              <a:buFontTx/>
              <a:buAutoNum type="arabicPeriod" startAt="6"/>
              <a:tabLst/>
            </a:pPr>
            <a:r>
              <a:rPr kumimoji="0" lang="en-US" sz="2800" b="0" i="0" u="none" strike="noStrike" cap="none" normalizeH="0" baseline="0" dirty="0" smtClean="0">
                <a:ln>
                  <a:noFill/>
                </a:ln>
                <a:solidFill>
                  <a:srgbClr val="050002"/>
                </a:solidFill>
                <a:effectLst/>
                <a:latin typeface="Arial" pitchFamily="34" charset="0"/>
                <a:cs typeface="Arial" pitchFamily="34" charset="0"/>
              </a:rPr>
              <a:t>You can see a patch of light on the other side. Now adjust the direction of the torch so that the patch of light falls on another friend standing in the room.</a:t>
            </a:r>
            <a:endParaRPr kumimoji="0" lang="en-US" sz="1400" b="0" i="0" u="none" strike="noStrike" cap="none" normalizeH="0" baseline="0" dirty="0" smtClean="0">
              <a:ln>
                <a:noFill/>
              </a:ln>
              <a:solidFill>
                <a:srgbClr val="050002"/>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50002"/>
                </a:solidFill>
                <a:effectLst/>
                <a:latin typeface="Arial" pitchFamily="34" charset="0"/>
                <a:cs typeface="Arial" pitchFamily="34" charset="0"/>
              </a:rPr>
              <a:t>  </a:t>
            </a:r>
            <a:r>
              <a:rPr kumimoji="0" lang="en-US" sz="3200" b="0" i="0" u="none" strike="noStrike" cap="none" normalizeH="0" baseline="0" dirty="0" smtClean="0">
                <a:ln>
                  <a:noFill/>
                </a:ln>
                <a:solidFill>
                  <a:srgbClr val="050002"/>
                </a:solidFill>
                <a:effectLst/>
                <a:latin typeface="Arial" pitchFamily="34" charset="0"/>
                <a:cs typeface="Arial" pitchFamily="34" charset="0"/>
              </a:rPr>
              <a:t> </a:t>
            </a:r>
            <a:r>
              <a:rPr kumimoji="0" lang="en-US" sz="1400" b="0" i="0" u="none" strike="noStrike" cap="none" normalizeH="0" baseline="0" dirty="0" smtClean="0">
                <a:ln>
                  <a:noFill/>
                </a:ln>
                <a:solidFill>
                  <a:srgbClr val="050002"/>
                </a:solidFill>
                <a:effectLst/>
                <a:latin typeface="Arial" pitchFamily="34" charset="0"/>
                <a:cs typeface="Arial" pitchFamily="34" charset="0"/>
              </a:rPr>
              <a:t>     </a:t>
            </a:r>
          </a:p>
        </p:txBody>
      </p:sp>
      <p:sp>
        <p:nvSpPr>
          <p:cNvPr id="8194" name="AutoShape 2" descr="NCERT notes, free, CBSE notes, light, shadow, reflection, Transparent, opaque, translucent, pinhole camera, mirror, light travels in straight lines"/>
          <p:cNvSpPr>
            <a:spLocks noChangeAspect="1" noChangeArrowheads="1"/>
          </p:cNvSpPr>
          <p:nvPr/>
        </p:nvSpPr>
        <p:spPr bwMode="auto">
          <a:xfrm>
            <a:off x="44450" y="404813"/>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457201"/>
            <a:ext cx="7620000" cy="6001643"/>
          </a:xfrm>
          <a:prstGeom prst="rect">
            <a:avLst/>
          </a:prstGeom>
        </p:spPr>
        <p:txBody>
          <a:bodyPr wrap="square">
            <a:spAutoFit/>
          </a:bodyPr>
          <a:lstStyle/>
          <a:p>
            <a:r>
              <a:rPr lang="en-US" sz="3200" b="1" dirty="0" smtClean="0">
                <a:solidFill>
                  <a:srgbClr val="FF0000"/>
                </a:solidFill>
                <a:latin typeface="Arial" pitchFamily="34" charset="0"/>
                <a:cs typeface="Arial" pitchFamily="34" charset="0"/>
              </a:rPr>
              <a:t>How does light travel and get reflected?</a:t>
            </a:r>
          </a:p>
          <a:p>
            <a:r>
              <a:rPr lang="en-US" sz="3200" dirty="0" smtClean="0">
                <a:latin typeface="Arial" pitchFamily="34" charset="0"/>
                <a:cs typeface="Arial" pitchFamily="34" charset="0"/>
              </a:rPr>
              <a:t>Fix a comb on one side of a large thermo Col sheet</a:t>
            </a:r>
          </a:p>
          <a:p>
            <a:r>
              <a:rPr lang="en-US" sz="3200" dirty="0" smtClean="0">
                <a:latin typeface="Arial" pitchFamily="34" charset="0"/>
                <a:cs typeface="Arial" pitchFamily="34" charset="0"/>
              </a:rPr>
              <a:t>Fix a mirror on the other side.</a:t>
            </a:r>
          </a:p>
          <a:p>
            <a:r>
              <a:rPr lang="en-US" sz="3200" dirty="0" smtClean="0">
                <a:latin typeface="Arial" pitchFamily="34" charset="0"/>
                <a:cs typeface="Arial" pitchFamily="34" charset="0"/>
              </a:rPr>
              <a:t>Spread a dark colored sheet of paper between the mirror and the comb.</a:t>
            </a:r>
          </a:p>
          <a:p>
            <a:r>
              <a:rPr lang="en-US" sz="3200" dirty="0" smtClean="0">
                <a:latin typeface="Arial" pitchFamily="34" charset="0"/>
                <a:cs typeface="Arial" pitchFamily="34" charset="0"/>
              </a:rPr>
              <a:t>Keep this in sunlight or send a beam of light from a torch through the comb.</a:t>
            </a:r>
          </a:p>
          <a:p>
            <a:r>
              <a:rPr lang="en-US" sz="3200" dirty="0" smtClean="0">
                <a:latin typeface="Arial" pitchFamily="34" charset="0"/>
                <a:cs typeface="Arial" pitchFamily="34" charset="0"/>
              </a:rPr>
              <a:t>This activity gives us an idea of the manner in which light travels and gets reflected from a</a:t>
            </a:r>
            <a:endParaRPr lang="en-US" sz="3200"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967335"/>
            <a:ext cx="4572000" cy="923330"/>
          </a:xfrm>
          <a:prstGeom prst="rect">
            <a:avLst/>
          </a:prstGeom>
        </p:spPr>
        <p:txBody>
          <a:bodyPr>
            <a:spAutoFit/>
          </a:bodyPr>
          <a:lstStyle/>
          <a:p>
            <a:r>
              <a:rPr lang="en-US" dirty="0" smtClean="0"/>
              <a:t>Class 6 Videos link</a:t>
            </a:r>
          </a:p>
          <a:p>
            <a:r>
              <a:rPr lang="en-US" u="sng" dirty="0" smtClean="0">
                <a:hlinkClick r:id="rId2"/>
              </a:rPr>
              <a:t>https://www.youtube.com/watch?v=AbyHtfDG8ME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LIGHT ,SHADOWS AND REFLECTION</a:t>
            </a:r>
            <a:br>
              <a:rPr lang="en-US" dirty="0" smtClean="0">
                <a:solidFill>
                  <a:srgbClr val="002060"/>
                </a:solidFill>
              </a:rPr>
            </a:b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rgbClr val="FF0000"/>
                </a:solidFill>
                <a:latin typeface="Arial" pitchFamily="34" charset="0"/>
                <a:cs typeface="Arial" pitchFamily="34" charset="0"/>
              </a:rPr>
              <a:t>Light</a:t>
            </a:r>
            <a:r>
              <a:rPr lang="en-US" dirty="0" smtClean="0">
                <a:latin typeface="Arial" pitchFamily="34" charset="0"/>
                <a:cs typeface="Arial" pitchFamily="34" charset="0"/>
              </a:rPr>
              <a:t>: Light is a form of energy. Light help us to see other objects</a:t>
            </a:r>
          </a:p>
          <a:p>
            <a:r>
              <a:rPr lang="en-US" dirty="0" smtClean="0">
                <a:solidFill>
                  <a:srgbClr val="FF0000"/>
                </a:solidFill>
                <a:latin typeface="Arial" pitchFamily="34" charset="0"/>
                <a:cs typeface="Arial" pitchFamily="34" charset="0"/>
              </a:rPr>
              <a:t>Luminous Objects</a:t>
            </a:r>
            <a:r>
              <a:rPr lang="en-US" dirty="0" smtClean="0">
                <a:latin typeface="Arial" pitchFamily="34" charset="0"/>
                <a:cs typeface="Arial" pitchFamily="34" charset="0"/>
              </a:rPr>
              <a:t>: Objects which emit their own light are called luminous objects</a:t>
            </a:r>
          </a:p>
          <a:p>
            <a:r>
              <a:rPr lang="nn-NO" dirty="0" smtClean="0">
                <a:latin typeface="Arial" pitchFamily="34" charset="0"/>
                <a:cs typeface="Arial" pitchFamily="34" charset="0"/>
              </a:rPr>
              <a:t>EX: Sun, Star, Torch bulb</a:t>
            </a:r>
          </a:p>
          <a:p>
            <a:r>
              <a:rPr lang="en-US" dirty="0" smtClean="0">
                <a:solidFill>
                  <a:srgbClr val="FF0000"/>
                </a:solidFill>
                <a:latin typeface="Arial" pitchFamily="34" charset="0"/>
                <a:cs typeface="Arial" pitchFamily="34" charset="0"/>
              </a:rPr>
              <a:t>Non-Luminous Objects</a:t>
            </a:r>
            <a:r>
              <a:rPr lang="en-US" dirty="0" smtClean="0">
                <a:latin typeface="Arial" pitchFamily="34" charset="0"/>
                <a:cs typeface="Arial" pitchFamily="34" charset="0"/>
              </a:rPr>
              <a:t>: Objects which do not emit their own light are called Non-Luminous Objects.</a:t>
            </a:r>
          </a:p>
          <a:p>
            <a:r>
              <a:rPr lang="en-US" dirty="0" smtClean="0">
                <a:latin typeface="Arial" pitchFamily="34" charset="0"/>
                <a:cs typeface="Arial" pitchFamily="34" charset="0"/>
              </a:rPr>
              <a:t>EX: Table , Chair</a:t>
            </a:r>
            <a:endParaRPr lang="en-US"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LIGHT ,SHADOWS AND REFLECTION</a:t>
            </a:r>
            <a:endParaRPr lang="en-US" dirty="0"/>
          </a:p>
        </p:txBody>
      </p:sp>
      <p:sp>
        <p:nvSpPr>
          <p:cNvPr id="3" name="Content Placeholder 2"/>
          <p:cNvSpPr>
            <a:spLocks noGrp="1"/>
          </p:cNvSpPr>
          <p:nvPr>
            <p:ph idx="1"/>
          </p:nvPr>
        </p:nvSpPr>
        <p:spPr/>
        <p:txBody>
          <a:bodyPr>
            <a:normAutofit fontScale="92500"/>
          </a:bodyPr>
          <a:lstStyle/>
          <a:p>
            <a:r>
              <a:rPr lang="en-US" dirty="0" smtClean="0">
                <a:solidFill>
                  <a:srgbClr val="FF0000"/>
                </a:solidFill>
                <a:latin typeface="Arial" pitchFamily="34" charset="0"/>
                <a:cs typeface="Arial" pitchFamily="34" charset="0"/>
              </a:rPr>
              <a:t>How do we see Other objects</a:t>
            </a:r>
            <a:r>
              <a:rPr lang="en-US" dirty="0" smtClean="0">
                <a:latin typeface="Arial" pitchFamily="34" charset="0"/>
                <a:cs typeface="Arial" pitchFamily="34" charset="0"/>
              </a:rPr>
              <a:t>: Light from the sun or other source fall on other objects and then travels Towards our eyes. (Reflected)</a:t>
            </a:r>
          </a:p>
          <a:p>
            <a:r>
              <a:rPr lang="en-US" dirty="0" smtClean="0">
                <a:solidFill>
                  <a:srgbClr val="FF0000"/>
                </a:solidFill>
                <a:latin typeface="Arial" pitchFamily="34" charset="0"/>
                <a:cs typeface="Arial" pitchFamily="34" charset="0"/>
              </a:rPr>
              <a:t>Transparent objects: </a:t>
            </a:r>
            <a:r>
              <a:rPr lang="en-US" dirty="0" smtClean="0">
                <a:latin typeface="Arial" pitchFamily="34" charset="0"/>
                <a:cs typeface="Arial" pitchFamily="34" charset="0"/>
              </a:rPr>
              <a:t>Objects which allow light to pass through them are called transparent objects</a:t>
            </a:r>
          </a:p>
          <a:p>
            <a:r>
              <a:rPr lang="en-US" dirty="0" smtClean="0">
                <a:latin typeface="Arial" pitchFamily="34" charset="0"/>
                <a:cs typeface="Arial" pitchFamily="34" charset="0"/>
              </a:rPr>
              <a:t>Objects though which we can see clearly is called transparent objects.</a:t>
            </a:r>
          </a:p>
          <a:p>
            <a:r>
              <a:rPr lang="en-US" dirty="0" smtClean="0">
                <a:latin typeface="Arial" pitchFamily="34" charset="0"/>
                <a:cs typeface="Arial" pitchFamily="34" charset="0"/>
              </a:rPr>
              <a:t>E.g.: Glass. Air, Water</a:t>
            </a:r>
            <a:endParaRPr lang="en-US"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85800"/>
            <a:ext cx="7924800" cy="5016758"/>
          </a:xfrm>
          <a:prstGeom prst="rect">
            <a:avLst/>
          </a:prstGeom>
        </p:spPr>
        <p:txBody>
          <a:bodyPr wrap="square">
            <a:spAutoFit/>
          </a:bodyPr>
          <a:lstStyle/>
          <a:p>
            <a:r>
              <a:rPr lang="en-US" sz="3200" dirty="0" smtClean="0">
                <a:solidFill>
                  <a:srgbClr val="FF0000"/>
                </a:solidFill>
                <a:latin typeface="Arial" pitchFamily="34" charset="0"/>
                <a:cs typeface="Arial" pitchFamily="34" charset="0"/>
              </a:rPr>
              <a:t>Translucent objects</a:t>
            </a:r>
            <a:r>
              <a:rPr lang="en-US" sz="3200" dirty="0" smtClean="0">
                <a:latin typeface="Arial" pitchFamily="34" charset="0"/>
                <a:cs typeface="Arial" pitchFamily="34" charset="0"/>
              </a:rPr>
              <a:t>: Objects which allow light to pass through them partially are called Translucent</a:t>
            </a:r>
          </a:p>
          <a:p>
            <a:r>
              <a:rPr lang="en-US" sz="3200" dirty="0" smtClean="0">
                <a:latin typeface="Arial" pitchFamily="34" charset="0"/>
                <a:cs typeface="Arial" pitchFamily="34" charset="0"/>
              </a:rPr>
              <a:t>Objects.</a:t>
            </a:r>
          </a:p>
          <a:p>
            <a:r>
              <a:rPr lang="en-US" sz="3200" dirty="0" err="1" smtClean="0">
                <a:latin typeface="Arial" pitchFamily="34" charset="0"/>
                <a:cs typeface="Arial" pitchFamily="34" charset="0"/>
              </a:rPr>
              <a:t>Eg</a:t>
            </a:r>
            <a:r>
              <a:rPr lang="en-US" sz="3200" dirty="0" smtClean="0">
                <a:latin typeface="Arial" pitchFamily="34" charset="0"/>
                <a:cs typeface="Arial" pitchFamily="34" charset="0"/>
              </a:rPr>
              <a:t>: oiled paper, ice, Tracing paper, Butter paper, cloud, some kind of polythene</a:t>
            </a:r>
          </a:p>
          <a:p>
            <a:r>
              <a:rPr lang="en-US" sz="3200" dirty="0" smtClean="0">
                <a:solidFill>
                  <a:srgbClr val="FF0000"/>
                </a:solidFill>
                <a:latin typeface="Arial" pitchFamily="34" charset="0"/>
                <a:cs typeface="Arial" pitchFamily="34" charset="0"/>
              </a:rPr>
              <a:t>Opaque Objects</a:t>
            </a:r>
            <a:r>
              <a:rPr lang="en-US" sz="3200" dirty="0" smtClean="0">
                <a:latin typeface="Arial" pitchFamily="34" charset="0"/>
                <a:cs typeface="Arial" pitchFamily="34" charset="0"/>
              </a:rPr>
              <a:t>: Objects which do not allow light to pass through them are called Opaque objects</a:t>
            </a:r>
          </a:p>
          <a:p>
            <a:r>
              <a:rPr lang="en-US" sz="3200" dirty="0" err="1" smtClean="0">
                <a:latin typeface="Arial" pitchFamily="34" charset="0"/>
                <a:cs typeface="Arial" pitchFamily="34" charset="0"/>
              </a:rPr>
              <a:t>Eg</a:t>
            </a:r>
            <a:r>
              <a:rPr lang="en-US" sz="3200" dirty="0" smtClean="0">
                <a:latin typeface="Arial" pitchFamily="34" charset="0"/>
                <a:cs typeface="Arial" pitchFamily="34" charset="0"/>
              </a:rPr>
              <a:t>: Wood, Cardboard, Metal sheet</a:t>
            </a:r>
            <a:endParaRPr lang="en-US" sz="32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763000" cy="5693866"/>
          </a:xfrm>
          <a:prstGeom prst="rect">
            <a:avLst/>
          </a:prstGeom>
        </p:spPr>
        <p:txBody>
          <a:bodyPr wrap="square">
            <a:spAutoFit/>
          </a:bodyPr>
          <a:lstStyle/>
          <a:p>
            <a:r>
              <a:rPr lang="en-US" sz="2800" dirty="0" smtClean="0">
                <a:solidFill>
                  <a:srgbClr val="FF0000"/>
                </a:solidFill>
                <a:latin typeface="Arial" pitchFamily="34" charset="0"/>
                <a:cs typeface="Arial" pitchFamily="34" charset="0"/>
              </a:rPr>
              <a:t>Shadow:</a:t>
            </a:r>
            <a:r>
              <a:rPr lang="en-US" sz="2800" dirty="0" smtClean="0">
                <a:latin typeface="Arial" pitchFamily="34" charset="0"/>
                <a:cs typeface="Arial" pitchFamily="34" charset="0"/>
              </a:rPr>
              <a:t> Shadow is formed when an opaque object blocks the path of light.</a:t>
            </a:r>
          </a:p>
          <a:p>
            <a:r>
              <a:rPr lang="en-US" sz="2800" dirty="0" smtClean="0">
                <a:latin typeface="Arial" pitchFamily="34" charset="0"/>
                <a:cs typeface="Arial" pitchFamily="34" charset="0"/>
              </a:rPr>
              <a:t>Properties of shadows:</a:t>
            </a:r>
          </a:p>
          <a:p>
            <a:r>
              <a:rPr lang="en-US" sz="2800" dirty="0" smtClean="0">
                <a:latin typeface="Arial" pitchFamily="34" charset="0"/>
                <a:cs typeface="Arial" pitchFamily="34" charset="0"/>
              </a:rPr>
              <a:t>1. For the formation of shadow, a source of light, an opaque object and a screen are needed</a:t>
            </a:r>
          </a:p>
          <a:p>
            <a:r>
              <a:rPr lang="en-US" sz="2800" dirty="0" smtClean="0">
                <a:latin typeface="Arial" pitchFamily="34" charset="0"/>
                <a:cs typeface="Arial" pitchFamily="34" charset="0"/>
              </a:rPr>
              <a:t>2. Shadows are dark in color.</a:t>
            </a:r>
          </a:p>
          <a:p>
            <a:r>
              <a:rPr lang="en-US" sz="2800" dirty="0" smtClean="0">
                <a:latin typeface="Arial" pitchFamily="34" charset="0"/>
                <a:cs typeface="Arial" pitchFamily="34" charset="0"/>
              </a:rPr>
              <a:t>3. Shadows are formed opposite to the source of light</a:t>
            </a:r>
          </a:p>
          <a:p>
            <a:r>
              <a:rPr lang="en-US" sz="2800" dirty="0" smtClean="0">
                <a:latin typeface="Arial" pitchFamily="34" charset="0"/>
                <a:cs typeface="Arial" pitchFamily="34" charset="0"/>
              </a:rPr>
              <a:t>4. Shadow is always obtained on a screen / on a wall</a:t>
            </a:r>
          </a:p>
          <a:p>
            <a:r>
              <a:rPr lang="en-US" sz="2800" dirty="0" smtClean="0">
                <a:latin typeface="Arial" pitchFamily="34" charset="0"/>
                <a:cs typeface="Arial" pitchFamily="34" charset="0"/>
              </a:rPr>
              <a:t>5. Shadows can give information about the shape of the object.( but not always)</a:t>
            </a:r>
          </a:p>
          <a:p>
            <a:r>
              <a:rPr lang="en-US" sz="2800" dirty="0" smtClean="0">
                <a:latin typeface="Arial" pitchFamily="34" charset="0"/>
                <a:cs typeface="Arial" pitchFamily="34" charset="0"/>
              </a:rPr>
              <a:t>6. Size of the shadows can be increased or decreased if the distance between the source and object or object and the screen are changed.</a:t>
            </a:r>
            <a:endParaRPr lang="en-US" sz="28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8001000" cy="6124754"/>
          </a:xfrm>
          <a:prstGeom prst="rect">
            <a:avLst/>
          </a:prstGeom>
        </p:spPr>
        <p:txBody>
          <a:bodyPr wrap="square">
            <a:spAutoFit/>
          </a:bodyPr>
          <a:lstStyle/>
          <a:p>
            <a:r>
              <a:rPr lang="en-US" sz="2800" dirty="0" smtClean="0">
                <a:latin typeface="Arial" pitchFamily="34" charset="0"/>
                <a:cs typeface="Arial" pitchFamily="34" charset="0"/>
              </a:rPr>
              <a:t>Rectilinear Propagation of light: LIGHT travels in straight line. This is called Rectilinear Propagation.</a:t>
            </a:r>
          </a:p>
          <a:p>
            <a:r>
              <a:rPr lang="en-US" sz="2800" dirty="0" smtClean="0">
                <a:solidFill>
                  <a:srgbClr val="FF0000"/>
                </a:solidFill>
                <a:latin typeface="Arial" pitchFamily="34" charset="0"/>
                <a:cs typeface="Arial" pitchFamily="34" charset="0"/>
              </a:rPr>
              <a:t>PIN HOLE CAMERA</a:t>
            </a:r>
            <a:r>
              <a:rPr lang="en-US" sz="2800" dirty="0" smtClean="0">
                <a:latin typeface="Arial" pitchFamily="34" charset="0"/>
                <a:cs typeface="Arial" pitchFamily="34" charset="0"/>
              </a:rPr>
              <a:t>: is a toy device to study that light travels in straight line</a:t>
            </a:r>
          </a:p>
          <a:p>
            <a:r>
              <a:rPr lang="en-US" sz="2800" dirty="0" smtClean="0">
                <a:latin typeface="Arial" pitchFamily="34" charset="0"/>
                <a:cs typeface="Arial" pitchFamily="34" charset="0"/>
              </a:rPr>
              <a:t>Properties of image formed by a Pin Hole Camera:</a:t>
            </a:r>
          </a:p>
          <a:p>
            <a:r>
              <a:rPr lang="en-US" sz="2800" dirty="0" smtClean="0">
                <a:latin typeface="Arial" pitchFamily="34" charset="0"/>
                <a:cs typeface="Arial" pitchFamily="34" charset="0"/>
              </a:rPr>
              <a:t>1. Image formed by a pin hole camera is </a:t>
            </a:r>
            <a:r>
              <a:rPr lang="en-US" sz="2800" dirty="0" err="1" smtClean="0">
                <a:latin typeface="Arial" pitchFamily="34" charset="0"/>
                <a:cs typeface="Arial" pitchFamily="34" charset="0"/>
              </a:rPr>
              <a:t>coloured</a:t>
            </a: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2. Image formed by a pin hole camera is inverted ( upside down)</a:t>
            </a:r>
          </a:p>
          <a:p>
            <a:r>
              <a:rPr lang="en-US" sz="2800" dirty="0" smtClean="0">
                <a:latin typeface="Arial" pitchFamily="34" charset="0"/>
                <a:cs typeface="Arial" pitchFamily="34" charset="0"/>
              </a:rPr>
              <a:t>3. Image formed by a pin hole camera is smaller in size.</a:t>
            </a:r>
          </a:p>
          <a:p>
            <a:endParaRPr lang="en-US" sz="28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533400"/>
            <a:ext cx="8153400" cy="6001643"/>
          </a:xfrm>
          <a:prstGeom prst="rect">
            <a:avLst/>
          </a:prstGeom>
        </p:spPr>
        <p:txBody>
          <a:bodyPr wrap="square">
            <a:spAutoFit/>
          </a:bodyPr>
          <a:lstStyle/>
          <a:p>
            <a:r>
              <a:rPr lang="en-US" sz="3200" dirty="0" smtClean="0">
                <a:solidFill>
                  <a:srgbClr val="FF0000"/>
                </a:solidFill>
                <a:latin typeface="Arial" pitchFamily="34" charset="0"/>
                <a:cs typeface="Arial" pitchFamily="34" charset="0"/>
              </a:rPr>
              <a:t>Never look directly at the Sun</a:t>
            </a:r>
            <a:r>
              <a:rPr lang="en-US" sz="3200" dirty="0" smtClean="0">
                <a:latin typeface="Arial" pitchFamily="34" charset="0"/>
                <a:cs typeface="Arial" pitchFamily="34" charset="0"/>
              </a:rPr>
              <a:t>: </a:t>
            </a:r>
            <a:r>
              <a:rPr lang="en-US" sz="3200" dirty="0" smtClean="0">
                <a:solidFill>
                  <a:srgbClr val="FF0000"/>
                </a:solidFill>
                <a:latin typeface="Arial" pitchFamily="34" charset="0"/>
                <a:cs typeface="Arial" pitchFamily="34" charset="0"/>
              </a:rPr>
              <a:t>Reason:</a:t>
            </a:r>
          </a:p>
          <a:p>
            <a:r>
              <a:rPr lang="en-US" sz="3200" dirty="0" smtClean="0">
                <a:latin typeface="Arial" pitchFamily="34" charset="0"/>
                <a:cs typeface="Arial" pitchFamily="34" charset="0"/>
              </a:rPr>
              <a:t>Sunlight has UV light ( ultra violet) rays which are harmful. Even UV light can cause blindness</a:t>
            </a:r>
          </a:p>
          <a:p>
            <a:r>
              <a:rPr lang="en-US" sz="3200" dirty="0" smtClean="0">
                <a:latin typeface="Arial" pitchFamily="34" charset="0"/>
                <a:cs typeface="Arial" pitchFamily="34" charset="0"/>
              </a:rPr>
              <a:t>Mirror: A mirror is a polished surface which can make the image of an object.</a:t>
            </a:r>
          </a:p>
          <a:p>
            <a:r>
              <a:rPr lang="en-US" sz="3200" dirty="0" smtClean="0">
                <a:latin typeface="Arial" pitchFamily="34" charset="0"/>
                <a:cs typeface="Arial" pitchFamily="34" charset="0"/>
              </a:rPr>
              <a:t>Types of Mirror: Plane mirror – image formed is of the same size</a:t>
            </a:r>
          </a:p>
          <a:p>
            <a:r>
              <a:rPr lang="en-US" sz="3200" dirty="0" smtClean="0">
                <a:latin typeface="Arial" pitchFamily="34" charset="0"/>
                <a:cs typeface="Arial" pitchFamily="34" charset="0"/>
              </a:rPr>
              <a:t>Concave mirror: reflecting surface is bent –in</a:t>
            </a:r>
          </a:p>
          <a:p>
            <a:r>
              <a:rPr lang="en-US" sz="3200" dirty="0" smtClean="0">
                <a:latin typeface="Arial" pitchFamily="34" charset="0"/>
                <a:cs typeface="Arial" pitchFamily="34" charset="0"/>
              </a:rPr>
              <a:t>Convex Mirror: reflecting surface is bulged-out</a:t>
            </a:r>
            <a:r>
              <a:rPr lang="en-US" sz="2400" dirty="0" smtClean="0"/>
              <a:t>.</a:t>
            </a:r>
            <a:endParaRPr lang="en-US" sz="24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0"/>
            <a:ext cx="8305800" cy="4524315"/>
          </a:xfrm>
          <a:prstGeom prst="rect">
            <a:avLst/>
          </a:prstGeom>
        </p:spPr>
        <p:txBody>
          <a:bodyPr wrap="square">
            <a:spAutoFit/>
          </a:bodyPr>
          <a:lstStyle/>
          <a:p>
            <a:r>
              <a:rPr lang="en-US" sz="3200" dirty="0" smtClean="0">
                <a:solidFill>
                  <a:srgbClr val="FF0000"/>
                </a:solidFill>
                <a:latin typeface="Arial" pitchFamily="34" charset="0"/>
                <a:cs typeface="Arial" pitchFamily="34" charset="0"/>
              </a:rPr>
              <a:t>Reflection:</a:t>
            </a:r>
            <a:r>
              <a:rPr lang="en-US" sz="3200" dirty="0" smtClean="0">
                <a:latin typeface="Arial" pitchFamily="34" charset="0"/>
                <a:cs typeface="Arial" pitchFamily="34" charset="0"/>
              </a:rPr>
              <a:t> When light falls on a mirror, it is bounced back. Bouncing back of light is called reflection.</a:t>
            </a:r>
          </a:p>
          <a:p>
            <a:r>
              <a:rPr lang="en-US" sz="3200" dirty="0" smtClean="0">
                <a:solidFill>
                  <a:srgbClr val="FF0000"/>
                </a:solidFill>
                <a:latin typeface="Arial" pitchFamily="34" charset="0"/>
                <a:cs typeface="Arial" pitchFamily="34" charset="0"/>
              </a:rPr>
              <a:t>Home Activity :</a:t>
            </a:r>
          </a:p>
          <a:p>
            <a:r>
              <a:rPr lang="en-US" sz="3200" dirty="0" smtClean="0">
                <a:latin typeface="Arial" pitchFamily="34" charset="0"/>
                <a:cs typeface="Arial" pitchFamily="34" charset="0"/>
              </a:rPr>
              <a:t>1) Study reflection pattern using a plane mirror, comb and a torch</a:t>
            </a:r>
          </a:p>
          <a:p>
            <a:r>
              <a:rPr lang="en-US" sz="3200" dirty="0" smtClean="0">
                <a:latin typeface="Arial" pitchFamily="34" charset="0"/>
                <a:cs typeface="Arial" pitchFamily="34" charset="0"/>
              </a:rPr>
              <a:t>2) Make a pin hole camera</a:t>
            </a:r>
          </a:p>
          <a:p>
            <a:r>
              <a:rPr lang="en-US" sz="3200" dirty="0" smtClean="0">
                <a:latin typeface="Arial" pitchFamily="34" charset="0"/>
                <a:cs typeface="Arial" pitchFamily="34" charset="0"/>
              </a:rPr>
              <a:t>3) Collect transparent, translucent and opaque objects</a:t>
            </a:r>
            <a:r>
              <a:rPr lang="en-US" sz="2800" dirty="0" smtClean="0">
                <a:latin typeface="Arial" pitchFamily="34" charset="0"/>
                <a:cs typeface="Arial" pitchFamily="34" charset="0"/>
              </a:rPr>
              <a:t> with your friends.( Group Activity</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304800"/>
            <a:ext cx="7848600" cy="5262979"/>
          </a:xfrm>
          <a:prstGeom prst="rect">
            <a:avLst/>
          </a:prstGeom>
        </p:spPr>
        <p:txBody>
          <a:bodyPr wrap="square">
            <a:spAutoFit/>
          </a:bodyPr>
          <a:lstStyle/>
          <a:p>
            <a:r>
              <a:rPr lang="en-US" sz="2800" b="1" dirty="0" smtClean="0">
                <a:solidFill>
                  <a:srgbClr val="FF0000"/>
                </a:solidFill>
                <a:latin typeface="Arial" pitchFamily="34" charset="0"/>
                <a:cs typeface="Arial" pitchFamily="34" charset="0"/>
              </a:rPr>
              <a:t>What is a Pinhole Camera?</a:t>
            </a:r>
            <a:r>
              <a:rPr lang="en-US" sz="2800" dirty="0" smtClean="0">
                <a:latin typeface="Arial" pitchFamily="34" charset="0"/>
                <a:cs typeface="Arial" pitchFamily="34" charset="0"/>
              </a:rPr>
              <a:t/>
            </a:r>
            <a:br>
              <a:rPr lang="en-US" sz="2800" dirty="0" smtClean="0">
                <a:latin typeface="Arial" pitchFamily="34" charset="0"/>
                <a:cs typeface="Arial" pitchFamily="34" charset="0"/>
              </a:rPr>
            </a:br>
            <a:r>
              <a:rPr lang="en-US" sz="2800" dirty="0" smtClean="0">
                <a:latin typeface="Arial" pitchFamily="34" charset="0"/>
                <a:cs typeface="Arial" pitchFamily="34" charset="0"/>
              </a:rPr>
              <a:t>A camera without a lens which uses a very small hole pierced in one end to allow light to pass through. An upside down image is formed on the back of the camera which can be covered with photography paper or film. Light rays from an object passes through a small hole to form an image.</a:t>
            </a:r>
          </a:p>
          <a:p>
            <a:r>
              <a:rPr lang="en-US" sz="2800" dirty="0" smtClean="0">
                <a:latin typeface="Arial" pitchFamily="34" charset="0"/>
                <a:cs typeface="Arial" pitchFamily="34" charset="0"/>
              </a:rPr>
              <a:t>The Plane Mirror -A mirror is a highly polished surface that forms images by uniformly reflected </a:t>
            </a:r>
            <a:r>
              <a:rPr lang="en-US" sz="2800" dirty="0" err="1" smtClean="0">
                <a:latin typeface="Arial" pitchFamily="34" charset="0"/>
                <a:cs typeface="Arial" pitchFamily="34" charset="0"/>
              </a:rPr>
              <a:t>light.Note</a:t>
            </a:r>
            <a:r>
              <a:rPr lang="en-US" sz="2800" dirty="0" smtClean="0">
                <a:latin typeface="Arial" pitchFamily="34" charset="0"/>
                <a:cs typeface="Arial" pitchFamily="34" charset="0"/>
              </a:rPr>
              <a:t>: images appear to be </a:t>
            </a:r>
            <a:r>
              <a:rPr lang="en-US" sz="2800" dirty="0" err="1" smtClean="0">
                <a:latin typeface="Arial" pitchFamily="34" charset="0"/>
                <a:cs typeface="Arial" pitchFamily="34" charset="0"/>
              </a:rPr>
              <a:t>equi</a:t>
            </a:r>
            <a:r>
              <a:rPr lang="en-US" sz="2800" dirty="0" smtClean="0">
                <a:latin typeface="Arial" pitchFamily="34" charset="0"/>
                <a:cs typeface="Arial" pitchFamily="34" charset="0"/>
              </a:rPr>
              <a:t>-distant behind mirror and are right-left reversed.</a:t>
            </a:r>
            <a:endParaRPr lang="en-US" sz="28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823</Words>
  <Application>Microsoft Office PowerPoint</Application>
  <PresentationFormat>On-screen Show (4:3)</PresentationFormat>
  <Paragraphs>67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SAINIK SCHOOL GOPALGANJ</vt:lpstr>
      <vt:lpstr>LIGHT ,SHADOWS AND REFLECTION </vt:lpstr>
      <vt:lpstr>LIGHT ,SHADOWS AND REFLECTION</vt:lpstr>
      <vt:lpstr>Slide 4</vt:lpstr>
      <vt:lpstr>Slide 5</vt:lpstr>
      <vt:lpstr>Slide 6</vt:lpstr>
      <vt:lpstr>Slide 7</vt:lpstr>
      <vt:lpstr>Slide 8</vt:lpstr>
      <vt:lpstr>Slide 9</vt:lpstr>
      <vt:lpstr>Slide 10</vt:lpstr>
      <vt:lpstr>Slide 11</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SAINIK SCHOOL GOPALGANJ</dc:title>
  <dc:creator>dell</dc:creator>
  <cp:lastModifiedBy>dell</cp:lastModifiedBy>
  <cp:revision>3</cp:revision>
  <dcterms:created xsi:type="dcterms:W3CDTF">2006-08-16T00:00:00Z</dcterms:created>
  <dcterms:modified xsi:type="dcterms:W3CDTF">2020-07-21T11:59:26Z</dcterms:modified>
</cp:coreProperties>
</file>